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dc1ad0fe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95" name="Google Shape;295;g38dc1ad0fe7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8dc1ad0fe7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c1ad0fe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305" name="Google Shape;305;g38dc1ad0fe7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8dc1ad0fe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315" name="Google Shape;3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56266155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MX"/>
          </a:p>
        </p:txBody>
      </p:sp>
      <p:sp>
        <p:nvSpPr>
          <p:cNvPr id="331" name="Google Shape;331;g38562661559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8562661559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dc1ad0f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MX"/>
          </a:p>
        </p:txBody>
      </p:sp>
      <p:sp>
        <p:nvSpPr>
          <p:cNvPr id="341" name="Google Shape;341;g38dc1ad0fe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8dc1ad0fe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a1123a65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MX"/>
          </a:p>
        </p:txBody>
      </p:sp>
      <p:sp>
        <p:nvSpPr>
          <p:cNvPr id="63" name="Google Shape;63;g37a1123a65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37a1123a65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dc1ad0f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53" name="Google Shape;153;g38dc1ad0fe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8dc1ad0fe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432427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lang="en-US" sz="44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DuocGO: Optimizando Tiempos Entre Clases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6394100" y="4155006"/>
            <a:ext cx="7556400" cy="3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Integrantes:</a:t>
            </a:r>
            <a:endParaRPr sz="1750" b="1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Sebastian Michell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Victor Muñoz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Cristhofer Rossel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Profesor:</a:t>
            </a:r>
            <a:endParaRPr sz="1750" b="1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Aldo Martinez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Seccion:</a:t>
            </a:r>
            <a:endParaRPr sz="1750" b="1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004D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6432590" y="2551372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Una solución innovadora para estudiantes y profesores con tiempos limitados entre clases, permitiendo 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acortar</a:t>
            </a: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y optimizar los momentos de descanso en la universidad.</a:t>
            </a:r>
            <a:endParaRPr sz="1750" b="0" i="0" u="none" strike="noStrike" cap="none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113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/>
          <p:nvPr/>
        </p:nvSpPr>
        <p:spPr>
          <a:xfrm>
            <a:off x="711279" y="560308"/>
            <a:ext cx="5080873" cy="63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000"/>
              <a:buFont typeface="Merriweather"/>
              <a:buNone/>
            </a:pPr>
            <a:r>
              <a:rPr lang="en-US" sz="4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Plan de Trabajo</a:t>
            </a:r>
            <a:endParaRPr sz="4000" b="0" i="0" u="none" strike="noStrike" cap="none"/>
          </a:p>
        </p:txBody>
      </p:sp>
      <p:sp>
        <p:nvSpPr>
          <p:cNvPr id="248" name="Google Shape;248;p22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400" b="0" i="0" u="none" strike="noStrike" cap="none"/>
          </a:p>
        </p:txBody>
      </p:sp>
      <p:sp>
        <p:nvSpPr>
          <p:cNvPr id="252" name="Google Shape;252;p22"/>
          <p:cNvSpPr/>
          <p:nvPr/>
        </p:nvSpPr>
        <p:spPr>
          <a:xfrm>
            <a:off x="3443650" y="1671401"/>
            <a:ext cx="28554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 1 (05/09 -</a:t>
            </a:r>
            <a:endParaRPr sz="2000" b="1">
              <a:solidFill>
                <a:srgbClr val="403C4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-US" sz="20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/09)</a:t>
            </a:r>
            <a:endParaRPr sz="2000" b="0" i="0" u="none" strike="noStrike" cap="none"/>
          </a:p>
        </p:txBody>
      </p:sp>
      <p:sp>
        <p:nvSpPr>
          <p:cNvPr id="253" name="Google Shape;253;p22"/>
          <p:cNvSpPr/>
          <p:nvPr/>
        </p:nvSpPr>
        <p:spPr>
          <a:xfrm>
            <a:off x="711279" y="2387684"/>
            <a:ext cx="5587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Autenticación y seguridad: registro, inicio de sesión, hash de contraseñas y validación de roles.</a:t>
            </a:r>
            <a:endParaRPr sz="1600" b="0" i="0" u="none" strike="noStrike" cap="none"/>
          </a:p>
        </p:txBody>
      </p:sp>
      <p:sp>
        <p:nvSpPr>
          <p:cNvPr id="254" name="Google Shape;254;p22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400" b="0" i="0" u="none" strike="noStrike" cap="none"/>
          </a:p>
        </p:txBody>
      </p:sp>
      <p:sp>
        <p:nvSpPr>
          <p:cNvPr id="257" name="Google Shape;257;p22"/>
          <p:cNvSpPr/>
          <p:nvPr/>
        </p:nvSpPr>
        <p:spPr>
          <a:xfrm>
            <a:off x="8331275" y="2890601"/>
            <a:ext cx="28410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 2 (</a:t>
            </a:r>
            <a:r>
              <a:rPr lang="en-US" sz="20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/09 - 0</a:t>
            </a:r>
            <a:r>
              <a:rPr lang="en-US" sz="20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/10)</a:t>
            </a:r>
            <a:endParaRPr sz="2000" b="0" i="0" u="none" strike="noStrike" cap="none"/>
          </a:p>
        </p:txBody>
      </p:sp>
      <p:sp>
        <p:nvSpPr>
          <p:cNvPr id="258" name="Google Shape;258;p22"/>
          <p:cNvSpPr/>
          <p:nvPr/>
        </p:nvSpPr>
        <p:spPr>
          <a:xfrm>
            <a:off x="8331279" y="3608784"/>
            <a:ext cx="5587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Catálogo y compra básica: visualización de productos, carrito y selección de hora de retiro.</a:t>
            </a:r>
            <a:endParaRPr sz="1600" b="0" i="0" u="none" strike="noStrike" cap="none"/>
          </a:p>
        </p:txBody>
      </p:sp>
      <p:sp>
        <p:nvSpPr>
          <p:cNvPr id="259" name="Google Shape;259;p2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400" b="0" i="0" u="none" strike="noStrike" cap="none"/>
          </a:p>
        </p:txBody>
      </p:sp>
      <p:sp>
        <p:nvSpPr>
          <p:cNvPr id="262" name="Google Shape;262;p22"/>
          <p:cNvSpPr/>
          <p:nvPr/>
        </p:nvSpPr>
        <p:spPr>
          <a:xfrm>
            <a:off x="3519130" y="3941564"/>
            <a:ext cx="2779990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 3 (03/10 - 16/10)</a:t>
            </a:r>
            <a:endParaRPr sz="2000" b="0" i="0" u="none" strike="noStrike" cap="none"/>
          </a:p>
        </p:txBody>
      </p:sp>
      <p:sp>
        <p:nvSpPr>
          <p:cNvPr id="263" name="Google Shape;263;p22"/>
          <p:cNvSpPr/>
          <p:nvPr/>
        </p:nvSpPr>
        <p:spPr>
          <a:xfrm>
            <a:off x="711279" y="4659749"/>
            <a:ext cx="5587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Pagos y gestión: panel de pedidos, actualización de stock e integración de pagos JUNAEB y Redcompra.</a:t>
            </a:r>
            <a:endParaRPr sz="1600" b="0" i="0" u="none" strike="noStrike" cap="none"/>
          </a:p>
        </p:txBody>
      </p:sp>
      <p:sp>
        <p:nvSpPr>
          <p:cNvPr id="264" name="Google Shape;264;p22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400" b="0" i="0" u="none" strike="noStrike" cap="none"/>
          </a:p>
        </p:txBody>
      </p:sp>
      <p:sp>
        <p:nvSpPr>
          <p:cNvPr id="267" name="Google Shape;267;p22"/>
          <p:cNvSpPr/>
          <p:nvPr/>
        </p:nvSpPr>
        <p:spPr>
          <a:xfrm>
            <a:off x="8331279" y="4992529"/>
            <a:ext cx="2779633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 4 (17/10 - 30/10)</a:t>
            </a:r>
            <a:endParaRPr sz="2000" b="0" i="0" u="none" strike="noStrike" cap="none"/>
          </a:p>
        </p:txBody>
      </p:sp>
      <p:sp>
        <p:nvSpPr>
          <p:cNvPr id="268" name="Google Shape;268;p22"/>
          <p:cNvSpPr/>
          <p:nvPr/>
        </p:nvSpPr>
        <p:spPr>
          <a:xfrm>
            <a:off x="8331279" y="5710713"/>
            <a:ext cx="5587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Confirmación y administración: correos, códigos QR y panel administrativo para locales.</a:t>
            </a:r>
            <a:endParaRPr sz="1600" b="0" i="0" u="none" strike="noStrike" cap="none"/>
          </a:p>
        </p:txBody>
      </p:sp>
      <p:sp>
        <p:nvSpPr>
          <p:cNvPr id="269" name="Google Shape;269;p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5B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400"/>
              <a:buFont typeface="Merriweather"/>
              <a:buNone/>
            </a:pPr>
            <a:r>
              <a:rPr lang="en-US" sz="24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2400" b="0" i="0" u="none" strike="noStrike" cap="none"/>
          </a:p>
        </p:txBody>
      </p:sp>
      <p:sp>
        <p:nvSpPr>
          <p:cNvPr id="272" name="Google Shape;272;p22"/>
          <p:cNvSpPr/>
          <p:nvPr/>
        </p:nvSpPr>
        <p:spPr>
          <a:xfrm>
            <a:off x="3597354" y="6043493"/>
            <a:ext cx="2701766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00"/>
              <a:buFont typeface="Merriweather"/>
              <a:buNone/>
            </a:pPr>
            <a:r>
              <a:rPr lang="en-US" sz="20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 5 (31/10 - 13/11)</a:t>
            </a:r>
            <a:endParaRPr sz="2000" b="0" i="0" u="none" strike="noStrike" cap="none"/>
          </a:p>
        </p:txBody>
      </p:sp>
      <p:sp>
        <p:nvSpPr>
          <p:cNvPr id="273" name="Google Shape;273;p22"/>
          <p:cNvSpPr/>
          <p:nvPr/>
        </p:nvSpPr>
        <p:spPr>
          <a:xfrm>
            <a:off x="711279" y="6777203"/>
            <a:ext cx="5587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Mejoras adicionales: categorías, buscador, notificaciones y métodos de pago guardados.</a:t>
            </a:r>
            <a:endParaRPr sz="1600" b="0" i="0" u="none" strike="noStrike" cap="none"/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5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175" y="0"/>
            <a:ext cx="14630400" cy="16509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440098" y="568499"/>
            <a:ext cx="5076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200"/>
              <a:buFont typeface="Merriweather"/>
              <a:buNone/>
            </a:pPr>
            <a:r>
              <a:rPr lang="en-US" sz="3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Evidencias de Evaluación</a:t>
            </a:r>
            <a:endParaRPr sz="3200" b="0" i="0" u="none" strike="noStrike" cap="none"/>
          </a:p>
        </p:txBody>
      </p:sp>
      <p:sp>
        <p:nvSpPr>
          <p:cNvPr id="282" name="Google Shape;282;p23"/>
          <p:cNvSpPr/>
          <p:nvPr/>
        </p:nvSpPr>
        <p:spPr>
          <a:xfrm>
            <a:off x="440160" y="2217550"/>
            <a:ext cx="2688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93"/>
              <a:buFont typeface="Merriweather"/>
              <a:buNone/>
            </a:pPr>
            <a:r>
              <a:rPr lang="en-US" sz="2092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Informe de Avance</a:t>
            </a:r>
            <a:endParaRPr sz="2092" b="0" i="0" u="none" strike="noStrike" cap="none"/>
          </a:p>
        </p:txBody>
      </p:sp>
      <p:sp>
        <p:nvSpPr>
          <p:cNvPr id="283" name="Google Shape;283;p23"/>
          <p:cNvSpPr/>
          <p:nvPr/>
        </p:nvSpPr>
        <p:spPr>
          <a:xfrm>
            <a:off x="440145" y="2768700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Documento de requerimientos y backlog</a:t>
            </a:r>
            <a:endParaRPr sz="1635" b="0" i="0" u="none" strike="noStrike" cap="none"/>
          </a:p>
        </p:txBody>
      </p:sp>
      <p:sp>
        <p:nvSpPr>
          <p:cNvPr id="284" name="Google Shape;284;p23"/>
          <p:cNvSpPr/>
          <p:nvPr/>
        </p:nvSpPr>
        <p:spPr>
          <a:xfrm>
            <a:off x="440145" y="3187949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Prototipo de interfaz (wireframes/mockups)</a:t>
            </a:r>
            <a:endParaRPr sz="1635" b="0" i="0" u="none" strike="noStrike" cap="none"/>
          </a:p>
        </p:txBody>
      </p:sp>
      <p:sp>
        <p:nvSpPr>
          <p:cNvPr id="285" name="Google Shape;285;p23"/>
          <p:cNvSpPr/>
          <p:nvPr/>
        </p:nvSpPr>
        <p:spPr>
          <a:xfrm>
            <a:off x="440145" y="3607199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Planificación de Sprints</a:t>
            </a:r>
            <a:endParaRPr sz="1635" b="0" i="0" u="none" strike="noStrike" cap="none"/>
          </a:p>
        </p:txBody>
      </p:sp>
      <p:pic>
        <p:nvPicPr>
          <p:cNvPr id="286" name="Google Shape;286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8925" y="2402349"/>
            <a:ext cx="4352351" cy="43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440100" y="4722068"/>
            <a:ext cx="2688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93"/>
              <a:buFont typeface="Merriweather"/>
              <a:buNone/>
            </a:pPr>
            <a:r>
              <a:rPr lang="en-US" sz="2092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Informe Final</a:t>
            </a:r>
            <a:endParaRPr sz="2092" b="0" i="0" u="none" strike="noStrike" cap="none"/>
          </a:p>
        </p:txBody>
      </p:sp>
      <p:sp>
        <p:nvSpPr>
          <p:cNvPr id="288" name="Google Shape;288;p23"/>
          <p:cNvSpPr/>
          <p:nvPr/>
        </p:nvSpPr>
        <p:spPr>
          <a:xfrm>
            <a:off x="440100" y="5273227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Código fuente de la aplicación</a:t>
            </a:r>
            <a:endParaRPr sz="1635" b="0" i="0" u="none" strike="noStrike" cap="none"/>
          </a:p>
        </p:txBody>
      </p:sp>
      <p:sp>
        <p:nvSpPr>
          <p:cNvPr id="289" name="Google Shape;289;p23"/>
          <p:cNvSpPr/>
          <p:nvPr/>
        </p:nvSpPr>
        <p:spPr>
          <a:xfrm>
            <a:off x="440100" y="5692476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Manual de usuario</a:t>
            </a:r>
            <a:endParaRPr sz="1635" b="0" i="0" u="none" strike="noStrike" cap="none"/>
          </a:p>
        </p:txBody>
      </p:sp>
      <p:sp>
        <p:nvSpPr>
          <p:cNvPr id="290" name="Google Shape;290;p23"/>
          <p:cNvSpPr/>
          <p:nvPr/>
        </p:nvSpPr>
        <p:spPr>
          <a:xfrm>
            <a:off x="440100" y="6111726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Informe final del proyecto</a:t>
            </a:r>
            <a:endParaRPr sz="1635" b="0" i="0" u="none" strike="noStrike" cap="none"/>
          </a:p>
        </p:txBody>
      </p:sp>
      <p:sp>
        <p:nvSpPr>
          <p:cNvPr id="291" name="Google Shape;291;p23"/>
          <p:cNvSpPr/>
          <p:nvPr/>
        </p:nvSpPr>
        <p:spPr>
          <a:xfrm>
            <a:off x="440100" y="6530975"/>
            <a:ext cx="644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48525" marR="0" lvl="0" indent="-448526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35"/>
              <a:buFont typeface="Open Sans"/>
              <a:buChar char="•"/>
            </a:pPr>
            <a:r>
              <a:rPr lang="en-US" sz="1635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Video demostrativo</a:t>
            </a:r>
            <a:endParaRPr sz="1635" b="0" i="0" u="none" strike="noStrike" cap="none"/>
          </a:p>
        </p:txBody>
      </p:sp>
      <p:pic>
        <p:nvPicPr>
          <p:cNvPr id="292" name="Google Shape;2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126" y="7277097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175" y="0"/>
            <a:ext cx="14630400" cy="16509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711024" y="568500"/>
            <a:ext cx="132087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200"/>
              <a:buFont typeface="Merriweather"/>
              <a:buNone/>
            </a:pPr>
            <a:r>
              <a:rPr lang="en-US" sz="3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Evidencias de</a:t>
            </a:r>
            <a:r>
              <a:rPr lang="en-US" sz="32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Avance Sistema de Registro y Login de Usuario</a:t>
            </a:r>
            <a:endParaRPr sz="3200" b="0" i="0" u="none" strike="noStrike" cap="none"/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6" y="7277097"/>
            <a:ext cx="25812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0900"/>
            <a:ext cx="7442007" cy="3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600" y="4482025"/>
            <a:ext cx="7413801" cy="381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/>
          <p:nvPr/>
        </p:nvSpPr>
        <p:spPr>
          <a:xfrm>
            <a:off x="175" y="0"/>
            <a:ext cx="14630400" cy="16509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80975" y="393675"/>
            <a:ext cx="143496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200"/>
              <a:buFont typeface="Merriweather"/>
              <a:buNone/>
            </a:pPr>
            <a:r>
              <a:rPr lang="en-US" sz="3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Evidencias de</a:t>
            </a:r>
            <a:r>
              <a:rPr lang="en-US" sz="32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Avance Sistema de Carrito de Compras y Productos Disponibles</a:t>
            </a:r>
            <a:endParaRPr sz="3200" b="0" i="0" u="none" strike="noStrike" cap="none"/>
          </a:p>
        </p:txBody>
      </p:sp>
      <p:pic>
        <p:nvPicPr>
          <p:cNvPr id="310" name="Google Shape;3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6" y="7277097"/>
            <a:ext cx="25812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" y="4263987"/>
            <a:ext cx="7521224" cy="38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1397" y="1650900"/>
            <a:ext cx="7109002" cy="363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/>
          <p:nvPr/>
        </p:nvSpPr>
        <p:spPr>
          <a:xfrm>
            <a:off x="621325" y="1427450"/>
            <a:ext cx="7998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lang="en-US" sz="44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Impacto Esperado</a:t>
            </a:r>
            <a:endParaRPr sz="4450" b="0" i="0" u="none" strike="noStrike" cap="none"/>
          </a:p>
        </p:txBody>
      </p:sp>
      <p:sp>
        <p:nvSpPr>
          <p:cNvPr id="320" name="Google Shape;320;p26"/>
          <p:cNvSpPr/>
          <p:nvPr/>
        </p:nvSpPr>
        <p:spPr>
          <a:xfrm>
            <a:off x="621315" y="2627889"/>
            <a:ext cx="2329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850"/>
              <a:buFont typeface="Merriweather"/>
              <a:buNone/>
            </a:pPr>
            <a:r>
              <a:rPr lang="en-US" sz="58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10+</a:t>
            </a:r>
            <a:endParaRPr sz="5850" b="0" i="0" u="none" strike="noStrike" cap="none"/>
          </a:p>
        </p:txBody>
      </p:sp>
      <p:sp>
        <p:nvSpPr>
          <p:cNvPr id="321" name="Google Shape;321;p26"/>
          <p:cNvSpPr/>
          <p:nvPr/>
        </p:nvSpPr>
        <p:spPr>
          <a:xfrm>
            <a:off x="621315" y="3659685"/>
            <a:ext cx="23298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Minutos Ahorrados</a:t>
            </a:r>
            <a:endParaRPr sz="2200" b="0" i="0" u="none" strike="noStrike" cap="none"/>
          </a:p>
        </p:txBody>
      </p:sp>
      <p:sp>
        <p:nvSpPr>
          <p:cNvPr id="322" name="Google Shape;322;p26"/>
          <p:cNvSpPr/>
          <p:nvPr/>
        </p:nvSpPr>
        <p:spPr>
          <a:xfrm>
            <a:off x="621315" y="4504434"/>
            <a:ext cx="2329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Por cada estudiante en cada compra realizada entre clases</a:t>
            </a:r>
            <a:endParaRPr sz="1750" b="0" i="0" u="none" strike="noStrike" cap="none"/>
          </a:p>
        </p:txBody>
      </p:sp>
      <p:sp>
        <p:nvSpPr>
          <p:cNvPr id="323" name="Google Shape;323;p26"/>
          <p:cNvSpPr/>
          <p:nvPr/>
        </p:nvSpPr>
        <p:spPr>
          <a:xfrm>
            <a:off x="3234618" y="2627889"/>
            <a:ext cx="2329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850"/>
              <a:buFont typeface="Merriweather"/>
              <a:buNone/>
            </a:pPr>
            <a:r>
              <a:rPr lang="en-US" sz="58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90%</a:t>
            </a:r>
            <a:endParaRPr sz="5850" b="0" i="0" u="none" strike="noStrike" cap="none"/>
          </a:p>
        </p:txBody>
      </p:sp>
      <p:sp>
        <p:nvSpPr>
          <p:cNvPr id="324" name="Google Shape;324;p26"/>
          <p:cNvSpPr/>
          <p:nvPr/>
        </p:nvSpPr>
        <p:spPr>
          <a:xfrm>
            <a:off x="3234618" y="3659685"/>
            <a:ext cx="2329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Transparencia</a:t>
            </a:r>
            <a:endParaRPr sz="2200" b="0" i="0" u="none" strike="noStrike" cap="none"/>
          </a:p>
        </p:txBody>
      </p:sp>
      <p:sp>
        <p:nvSpPr>
          <p:cNvPr id="325" name="Google Shape;325;p26"/>
          <p:cNvSpPr/>
          <p:nvPr/>
        </p:nvSpPr>
        <p:spPr>
          <a:xfrm>
            <a:off x="3234618" y="4150104"/>
            <a:ext cx="2329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 disponibilidad de productos gracias al stock en tiempo real</a:t>
            </a:r>
            <a:endParaRPr sz="1750" b="0" i="0" u="none" strike="noStrike" cap="none"/>
          </a:p>
        </p:txBody>
      </p:sp>
      <p:sp>
        <p:nvSpPr>
          <p:cNvPr id="326" name="Google Shape;326;p26"/>
          <p:cNvSpPr/>
          <p:nvPr/>
        </p:nvSpPr>
        <p:spPr>
          <a:xfrm>
            <a:off x="5847920" y="2627889"/>
            <a:ext cx="2329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850"/>
              <a:buFont typeface="Merriweather"/>
              <a:buNone/>
            </a:pPr>
            <a:r>
              <a:rPr lang="en-US" sz="58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30%</a:t>
            </a:r>
            <a:endParaRPr sz="5850" b="0" i="0" u="none" strike="noStrike" cap="none"/>
          </a:p>
        </p:txBody>
      </p:sp>
      <p:sp>
        <p:nvSpPr>
          <p:cNvPr id="327" name="Google Shape;327;p26"/>
          <p:cNvSpPr/>
          <p:nvPr/>
        </p:nvSpPr>
        <p:spPr>
          <a:xfrm>
            <a:off x="5847920" y="3659685"/>
            <a:ext cx="2329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Menos de Filas</a:t>
            </a:r>
            <a:endParaRPr sz="2200" b="0" i="0" u="none" strike="noStrike" cap="none"/>
          </a:p>
        </p:txBody>
      </p:sp>
      <p:sp>
        <p:nvSpPr>
          <p:cNvPr id="328" name="Google Shape;328;p26"/>
          <p:cNvSpPr/>
          <p:nvPr/>
        </p:nvSpPr>
        <p:spPr>
          <a:xfrm>
            <a:off x="5847920" y="4150104"/>
            <a:ext cx="23298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Eliminación de esperas innecesarias para estudiantes y profesores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75" y="6842025"/>
            <a:ext cx="2225625" cy="13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/>
          <p:nvPr/>
        </p:nvSpPr>
        <p:spPr>
          <a:xfrm>
            <a:off x="351225" y="2389950"/>
            <a:ext cx="9399900" cy="4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DuocGO no solo optimiza tiempos, sino que mejora la experiencia universitaria completa, aplicando tecnología para resolver un problema cotidiano y desarrollando competencias profesionales del equipo en un caso real. Además, el proyecto podría presentar un modelo de ingresos sostenible, basado en: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65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Char char="-"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Comisión por cada pedido gestionado en la app (ej. 3% del valor).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65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Char char="-"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Suscripciones para locales con acceso a reportes avanzados y métricas de ventas.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65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Char char="-"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Espacios de publicidad y promociones segmentadas dentro de la aplicación.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65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00"/>
              <a:buFont typeface="Open Sans"/>
              <a:buChar char="-"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Escalabilidad hacia otros campus y universidades.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 esta forma, DuocGO combina impacto académico y proyección de negocio, asegurando valor tanto para estudiantes y profesores como para los locales de comida.</a:t>
            </a:r>
            <a:endParaRPr sz="170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175" y="0"/>
            <a:ext cx="14630400" cy="20481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351226" y="540792"/>
            <a:ext cx="51405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50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5000" b="0" i="0" u="none" strike="noStrike" cap="none"/>
          </a:p>
        </p:txBody>
      </p:sp>
      <p:pic>
        <p:nvPicPr>
          <p:cNvPr id="338" name="Google Shape;338;p27" title="Beige Modern Food Delivery Instagram Story.png"/>
          <p:cNvPicPr preferRelativeResize="0"/>
          <p:nvPr/>
        </p:nvPicPr>
        <p:blipFill rotWithShape="1">
          <a:blip r:embed="rId4">
            <a:alphaModFix/>
          </a:blip>
          <a:srcRect b="3166"/>
          <a:stretch/>
        </p:blipFill>
        <p:spPr>
          <a:xfrm>
            <a:off x="10173425" y="344950"/>
            <a:ext cx="4241076" cy="75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75" y="6842025"/>
            <a:ext cx="2225625" cy="13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 rotWithShape="1">
          <a:blip r:embed="rId4">
            <a:alphaModFix/>
          </a:blip>
          <a:srcRect t="15796" b="3733"/>
          <a:stretch/>
        </p:blipFill>
        <p:spPr>
          <a:xfrm>
            <a:off x="1371600" y="1852513"/>
            <a:ext cx="11887200" cy="6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/>
          <p:nvPr/>
        </p:nvSpPr>
        <p:spPr>
          <a:xfrm>
            <a:off x="175" y="0"/>
            <a:ext cx="14630400" cy="18681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5679400" y="985575"/>
            <a:ext cx="709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/>
          <p:nvPr/>
        </p:nvSpPr>
        <p:spPr>
          <a:xfrm>
            <a:off x="351225" y="540800"/>
            <a:ext cx="67203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5000" b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Modelo de Negocio</a:t>
            </a:r>
            <a:endParaRPr sz="50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351225" y="2358708"/>
            <a:ext cx="7556400" cy="4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Problematica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identificada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Competencias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Aplicadas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Metodología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Ágil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 Scrum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Tecnologías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Utilizadas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Épicas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del Proyecto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Historias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Prioritarias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Plan de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Trabajo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Evidencias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Impacto </a:t>
            </a:r>
            <a:r>
              <a:rPr lang="en-US" sz="1750" dirty="0" err="1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Esperado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n-US" sz="175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sz="1750" dirty="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75" y="0"/>
            <a:ext cx="14630400" cy="20481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51226" y="540792"/>
            <a:ext cx="5352888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5000" b="1" spc="300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Indice</a:t>
            </a:r>
            <a:endParaRPr sz="5000" b="0" i="0" u="none" strike="noStrike" cap="none" spc="300" dirty="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5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793790" y="941376"/>
            <a:ext cx="720768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lang="en-US" sz="4450" b="1" i="0" u="none" strike="noStrike" cap="none" dirty="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Problemática Identificada</a:t>
            </a:r>
            <a:endParaRPr sz="4450" b="0" i="0" u="none" strike="noStrike" cap="none" dirty="0"/>
          </a:p>
        </p:txBody>
      </p:sp>
      <p:sp>
        <p:nvSpPr>
          <p:cNvPr id="76" name="Google Shape;76;p15"/>
          <p:cNvSpPr/>
          <p:nvPr/>
        </p:nvSpPr>
        <p:spPr>
          <a:xfrm>
            <a:off x="793790" y="318146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28224" y="34159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Tiempo Limitado</a:t>
            </a:r>
            <a:endParaRPr sz="2200" b="0" i="0" u="none" strike="noStrike" cap="none"/>
          </a:p>
        </p:txBody>
      </p:sp>
      <p:sp>
        <p:nvSpPr>
          <p:cNvPr id="78" name="Google Shape;78;p15"/>
          <p:cNvSpPr/>
          <p:nvPr/>
        </p:nvSpPr>
        <p:spPr>
          <a:xfrm>
            <a:off x="1028224" y="390632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Estudiantes y profesores disponen de apenas 10 minutos para trasladarse entre salas.</a:t>
            </a:r>
            <a:endParaRPr sz="1750" b="0" i="0" u="none" strike="noStrike" cap="none"/>
          </a:p>
        </p:txBody>
      </p:sp>
      <p:sp>
        <p:nvSpPr>
          <p:cNvPr id="79" name="Google Shape;79;p15"/>
          <p:cNvSpPr/>
          <p:nvPr/>
        </p:nvSpPr>
        <p:spPr>
          <a:xfrm>
            <a:off x="5216962" y="318146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451396" y="34159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Filas Extensas</a:t>
            </a:r>
            <a:endParaRPr sz="2200" b="0" i="0" u="none" strike="noStrike" cap="none"/>
          </a:p>
        </p:txBody>
      </p:sp>
      <p:sp>
        <p:nvSpPr>
          <p:cNvPr id="81" name="Google Shape;81;p15"/>
          <p:cNvSpPr/>
          <p:nvPr/>
        </p:nvSpPr>
        <p:spPr>
          <a:xfrm>
            <a:off x="5451396" y="390632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Saturación en horarios peak genera largas esperas en locales de comida.</a:t>
            </a:r>
            <a:endParaRPr sz="1750" b="0" i="0" u="none" strike="noStrike" cap="none"/>
          </a:p>
        </p:txBody>
      </p:sp>
      <p:sp>
        <p:nvSpPr>
          <p:cNvPr id="82" name="Google Shape;82;p15"/>
          <p:cNvSpPr/>
          <p:nvPr/>
        </p:nvSpPr>
        <p:spPr>
          <a:xfrm>
            <a:off x="9640133" y="318146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9874568" y="3415903"/>
            <a:ext cx="350948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Imposibilidad de Compra</a:t>
            </a:r>
            <a:endParaRPr sz="2200" b="0" i="0" u="none" strike="noStrike" cap="none"/>
          </a:p>
        </p:txBody>
      </p:sp>
      <p:sp>
        <p:nvSpPr>
          <p:cNvPr id="84" name="Google Shape;84;p15"/>
          <p:cNvSpPr/>
          <p:nvPr/>
        </p:nvSpPr>
        <p:spPr>
          <a:xfrm>
            <a:off x="9874568" y="390632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Muchos no logran adquirir alimentos debido a es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tos largos tiempos de espera</a:t>
            </a: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750" b="0" i="0" u="none" strike="noStrike" cap="none"/>
          </a:p>
        </p:txBody>
      </p:sp>
      <p:sp>
        <p:nvSpPr>
          <p:cNvPr id="85" name="Google Shape;85;p15"/>
          <p:cNvSpPr/>
          <p:nvPr/>
        </p:nvSpPr>
        <p:spPr>
          <a:xfrm>
            <a:off x="793790" y="548461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 aplicación DuocGO surge como respuesta a esta necesidad real en el entorno universitario, buscando facilitar la experiencia de compra mediante un sistema de pedidos anticipados.</a:t>
            </a:r>
            <a:endParaRPr sz="1750" b="0" i="0" u="none" strike="noStrike" cap="none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5" y="7277094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793790" y="530785"/>
            <a:ext cx="618517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lang="en-US" sz="44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Objetivos</a:t>
            </a:r>
            <a:r>
              <a:rPr lang="en-US" sz="4450" b="1" i="0" u="none" strike="noStrike" cap="none" dirty="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del Proyecto</a:t>
            </a:r>
            <a:endParaRPr sz="4450" b="0" i="0" u="none" strike="noStrike" cap="none" dirty="0"/>
          </a:p>
        </p:txBody>
      </p:sp>
      <p:sp>
        <p:nvSpPr>
          <p:cNvPr id="93" name="Google Shape;93;p16"/>
          <p:cNvSpPr/>
          <p:nvPr/>
        </p:nvSpPr>
        <p:spPr>
          <a:xfrm>
            <a:off x="793790" y="2417088"/>
            <a:ext cx="6407944" cy="4897993"/>
          </a:xfrm>
          <a:prstGeom prst="roundRect">
            <a:avLst>
              <a:gd name="adj" fmla="val 29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93790" y="238660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657540" y="20769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861614" y="2247067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 b="0" i="0" u="none" strike="noStrike" cap="none"/>
          </a:p>
        </p:txBody>
      </p:sp>
      <p:sp>
        <p:nvSpPr>
          <p:cNvPr id="97" name="Google Shape;97;p16"/>
          <p:cNvSpPr/>
          <p:nvPr/>
        </p:nvSpPr>
        <p:spPr>
          <a:xfrm>
            <a:off x="1051084" y="29840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Objetivo General</a:t>
            </a:r>
            <a:endParaRPr sz="2200" b="0" i="0" u="none" strike="noStrike" cap="none"/>
          </a:p>
        </p:txBody>
      </p:sp>
      <p:sp>
        <p:nvSpPr>
          <p:cNvPr id="98" name="Google Shape;98;p16"/>
          <p:cNvSpPr/>
          <p:nvPr/>
        </p:nvSpPr>
        <p:spPr>
          <a:xfrm>
            <a:off x="1051075" y="3474474"/>
            <a:ext cx="58935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Desarrollar una aplicación móvil que 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permite</a:t>
            </a: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realizar pedidos anticipados de alimentos con stock actualizado en tiempo real, facilitando la compra en tiempos reducidos entre clases.</a:t>
            </a:r>
            <a:endParaRPr sz="1750" b="0" i="0" u="none" strike="noStrike" cap="none"/>
          </a:p>
        </p:txBody>
      </p:sp>
      <p:sp>
        <p:nvSpPr>
          <p:cNvPr id="99" name="Google Shape;99;p16"/>
          <p:cNvSpPr/>
          <p:nvPr/>
        </p:nvSpPr>
        <p:spPr>
          <a:xfrm>
            <a:off x="7428548" y="2417088"/>
            <a:ext cx="6408063" cy="4897993"/>
          </a:xfrm>
          <a:prstGeom prst="roundRect">
            <a:avLst>
              <a:gd name="adj" fmla="val 29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428548" y="2386608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0292298" y="20769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0496371" y="2247067"/>
            <a:ext cx="2721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 b="0" i="0" u="none" strike="noStrike" cap="none"/>
          </a:p>
        </p:txBody>
      </p:sp>
      <p:sp>
        <p:nvSpPr>
          <p:cNvPr id="103" name="Google Shape;103;p16"/>
          <p:cNvSpPr/>
          <p:nvPr/>
        </p:nvSpPr>
        <p:spPr>
          <a:xfrm>
            <a:off x="7685842" y="2984063"/>
            <a:ext cx="296108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Objetivos Específicos</a:t>
            </a:r>
            <a:endParaRPr sz="2200" b="0" i="0" u="none" strike="noStrike" cap="none"/>
          </a:p>
        </p:txBody>
      </p:sp>
      <p:sp>
        <p:nvSpPr>
          <p:cNvPr id="104" name="Google Shape;104;p16"/>
          <p:cNvSpPr/>
          <p:nvPr/>
        </p:nvSpPr>
        <p:spPr>
          <a:xfrm>
            <a:off x="7685842" y="3474482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Diseñar la arquitectura del sistema y modelo de datos</a:t>
            </a:r>
            <a:endParaRPr sz="1750" b="0" i="0" u="none" strike="noStrike" cap="none"/>
          </a:p>
        </p:txBody>
      </p:sp>
      <p:sp>
        <p:nvSpPr>
          <p:cNvPr id="105" name="Google Shape;105;p16"/>
          <p:cNvSpPr/>
          <p:nvPr/>
        </p:nvSpPr>
        <p:spPr>
          <a:xfrm>
            <a:off x="7685842" y="4279583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Implementar catálogo de productos fríos con actualización automática</a:t>
            </a:r>
            <a:endParaRPr sz="175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7685842" y="5084683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Desarrollar funcionalidad de pedidos con 10 minutos de anticipación</a:t>
            </a:r>
            <a:endParaRPr sz="175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7685842" y="5889784"/>
            <a:ext cx="589347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Integrar métodos de pago incluyendo Beca JUNAEB</a:t>
            </a:r>
            <a:endParaRPr sz="1750" b="0" i="0" u="none" strike="noStrike" cap="none"/>
          </a:p>
        </p:txBody>
      </p:sp>
      <p:sp>
        <p:nvSpPr>
          <p:cNvPr id="108" name="Google Shape;108;p16"/>
          <p:cNvSpPr/>
          <p:nvPr/>
        </p:nvSpPr>
        <p:spPr>
          <a:xfrm>
            <a:off x="7685842" y="6331982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•"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Configurar notificaciones y confirmaciones por correo</a:t>
            </a:r>
            <a:endParaRPr sz="1750" b="0" i="0" u="none" strike="noStrike" cap="none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18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721638" y="135017"/>
            <a:ext cx="6149340" cy="6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050"/>
              <a:buFont typeface="Merriweather"/>
              <a:buNone/>
            </a:pPr>
            <a:r>
              <a:rPr lang="en-US" sz="40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Competencias</a:t>
            </a:r>
            <a:r>
              <a:rPr lang="en-US" sz="4050" b="1" i="0" u="none" strike="noStrike" cap="none" dirty="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40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Aplicadas</a:t>
            </a:r>
            <a:endParaRPr sz="4050" b="0" i="0" u="none" strike="noStrike" cap="none" dirty="0"/>
          </a:p>
        </p:txBody>
      </p:sp>
      <p:pic>
        <p:nvPicPr>
          <p:cNvPr id="116" name="Google Shape;116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38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8244245" y="1752481"/>
            <a:ext cx="5672138" cy="6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Ofrecer propuestas de solución informática, analizando procesos de compra y consumo universitarios</a:t>
            </a:r>
            <a:endParaRPr sz="1600" b="0" i="0" u="none" strike="noStrike" cap="none"/>
          </a:p>
        </p:txBody>
      </p:sp>
      <p:sp>
        <p:nvSpPr>
          <p:cNvPr id="118" name="Google Shape;118;p17"/>
          <p:cNvSpPr/>
          <p:nvPr/>
        </p:nvSpPr>
        <p:spPr>
          <a:xfrm>
            <a:off x="8244245" y="2824639"/>
            <a:ext cx="5672138" cy="6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Desarrollar soluciones de software aplicando metodologías sistemáticas</a:t>
            </a:r>
            <a:endParaRPr sz="1600" b="0" i="0" u="none" strike="noStrike" cap="none"/>
          </a:p>
        </p:txBody>
      </p:sp>
      <p:sp>
        <p:nvSpPr>
          <p:cNvPr id="119" name="Google Shape;119;p17"/>
          <p:cNvSpPr/>
          <p:nvPr/>
        </p:nvSpPr>
        <p:spPr>
          <a:xfrm>
            <a:off x="8244245" y="3896797"/>
            <a:ext cx="5672138" cy="6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Construir modelos de datos para gestión de stock en tiempo real</a:t>
            </a:r>
            <a:endParaRPr sz="1600" b="0" i="0" u="none" strike="noStrike" cap="none"/>
          </a:p>
        </p:txBody>
      </p:sp>
      <p:sp>
        <p:nvSpPr>
          <p:cNvPr id="120" name="Google Shape;120;p17"/>
          <p:cNvSpPr/>
          <p:nvPr/>
        </p:nvSpPr>
        <p:spPr>
          <a:xfrm>
            <a:off x="8244245" y="4968954"/>
            <a:ext cx="5672138" cy="65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Implementar soluciones sistémicas para automatizar procesos de compra</a:t>
            </a:r>
            <a:endParaRPr sz="1600" b="0" i="0" u="none" strike="noStrike" cap="none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115" y="7277098"/>
            <a:ext cx="25812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8244257" y="6041104"/>
            <a:ext cx="56721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Gestionar proyectos y al equipo de trabajo, asegurando cumplimiento de plazos y objetivos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793790" y="760571"/>
            <a:ext cx="691907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450"/>
              <a:buFont typeface="Merriweather"/>
              <a:buNone/>
            </a:pPr>
            <a:r>
              <a:rPr lang="en-US" sz="44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Metodología Ágil: Scrum</a:t>
            </a:r>
            <a:endParaRPr sz="4450" b="0" i="0" u="none" strike="noStrike" cap="none"/>
          </a:p>
        </p:txBody>
      </p:sp>
      <p:sp>
        <p:nvSpPr>
          <p:cNvPr id="129" name="Google Shape;129;p18"/>
          <p:cNvSpPr/>
          <p:nvPr/>
        </p:nvSpPr>
        <p:spPr>
          <a:xfrm>
            <a:off x="1857256" y="21895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Planificación</a:t>
            </a:r>
            <a:endParaRPr sz="2200" b="0" i="0" u="none" strike="noStrike" cap="none"/>
          </a:p>
        </p:txBody>
      </p:sp>
      <p:sp>
        <p:nvSpPr>
          <p:cNvPr id="130" name="Google Shape;130;p18"/>
          <p:cNvSpPr/>
          <p:nvPr/>
        </p:nvSpPr>
        <p:spPr>
          <a:xfrm>
            <a:off x="793790" y="2679978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Definición de objetivos y creación del Product Backlog con historias de usuario</a:t>
            </a:r>
            <a:endParaRPr sz="1750" b="0" i="0" u="none" strike="noStrike" cap="none"/>
          </a:p>
        </p:txBody>
      </p:sp>
      <p:pic>
        <p:nvPicPr>
          <p:cNvPr id="131" name="Google Shape;131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3492" y="284583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9937790" y="19622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Sprints</a:t>
            </a:r>
            <a:endParaRPr sz="2200" b="0" i="0" u="none" strike="noStrike" cap="none"/>
          </a:p>
        </p:txBody>
      </p:sp>
      <p:sp>
        <p:nvSpPr>
          <p:cNvPr id="134" name="Google Shape;134;p18"/>
          <p:cNvSpPr/>
          <p:nvPr/>
        </p:nvSpPr>
        <p:spPr>
          <a:xfrm>
            <a:off x="9937790" y="245268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Desarrollo de funcionalidades en ciclos de 2-3 semanas</a:t>
            </a:r>
            <a:endParaRPr sz="1750" b="0" i="0" u="none" strike="noStrike" cap="none"/>
          </a:p>
        </p:txBody>
      </p:sp>
      <p:pic>
        <p:nvPicPr>
          <p:cNvPr id="135" name="Google Shape;135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3010" y="258115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10051256" y="35972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Daily Scrum</a:t>
            </a:r>
            <a:endParaRPr sz="2200" b="0" i="0" u="none" strike="noStrike" cap="none"/>
          </a:p>
        </p:txBody>
      </p:sp>
      <p:sp>
        <p:nvSpPr>
          <p:cNvPr id="138" name="Google Shape;138;p18"/>
          <p:cNvSpPr/>
          <p:nvPr/>
        </p:nvSpPr>
        <p:spPr>
          <a:xfrm>
            <a:off x="10051256" y="4087654"/>
            <a:ext cx="378535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Reuniones diarias para coordinar avances y detectar impedimentos</a:t>
            </a:r>
            <a:endParaRPr sz="1750" b="0" i="0" u="none" strike="noStrike" cap="none"/>
          </a:p>
        </p:txBody>
      </p:sp>
      <p:pic>
        <p:nvPicPr>
          <p:cNvPr id="139" name="Google Shape;139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9423" y="4267914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9937790" y="52323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Revisión</a:t>
            </a:r>
            <a:endParaRPr sz="220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9937790" y="5722739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Presentación de funcionalidades terminadas al final de cada sprint</a:t>
            </a:r>
            <a:endParaRPr sz="1750" b="0" i="0" u="none" strike="noStrike" cap="none"/>
          </a:p>
        </p:txBody>
      </p:sp>
      <p:pic>
        <p:nvPicPr>
          <p:cNvPr id="143" name="Google Shape;143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70564" y="5574983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lang="en-US" sz="22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Retrospectiva</a:t>
            </a:r>
            <a:endParaRPr sz="220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Identificación de mejoras en el proceso de trabajo</a:t>
            </a:r>
            <a:endParaRPr sz="1750" b="0" i="0" u="none" strike="noStrike" cap="none"/>
          </a:p>
        </p:txBody>
      </p:sp>
      <p:pic>
        <p:nvPicPr>
          <p:cNvPr id="147" name="Google Shape;147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0595" y="469618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El equipo está organizado con roles definidos: Sebastian Michell (Product Owner), Victor Muñoz (Scrum Master) y Cristhofer Rossel (Developer UI/UX).</a:t>
            </a:r>
            <a:endParaRPr sz="1750" b="0" i="0" u="none" strike="noStrike" cap="none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049119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>
            <a:off x="53975" y="2975"/>
            <a:ext cx="14630400" cy="1650900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8925" y="2402349"/>
            <a:ext cx="4352351" cy="43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126" y="7277097"/>
            <a:ext cx="25812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173550" y="156125"/>
            <a:ext cx="82833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latin typeface="Merriweather"/>
                <a:ea typeface="Merriweather"/>
                <a:cs typeface="Merriweather"/>
                <a:sym typeface="Merriweather"/>
              </a:rPr>
              <a:t>Tecnologías Utilizadas</a:t>
            </a:r>
            <a:endParaRPr sz="44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755388" y="1860025"/>
            <a:ext cx="77724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-Metodologia Ágil Scrum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-Base de datos : SQLite3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-Framework: Django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900"/>
            </a:br>
            <a:r>
              <a:rPr lang="en-US" sz="2900"/>
              <a:t>-Lenguajes de programación utilizados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900"/>
            </a:br>
            <a:r>
              <a:rPr lang="en-US" sz="2900"/>
              <a:t>-Python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900"/>
            </a:br>
            <a:br>
              <a:rPr lang="en-US" sz="2900"/>
            </a:br>
            <a:r>
              <a:rPr lang="en-US" sz="2900"/>
              <a:t>-HTML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3900" y="5787750"/>
            <a:ext cx="856224" cy="8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773" y="7048500"/>
            <a:ext cx="952484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5274" y="2402350"/>
            <a:ext cx="1942000" cy="11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4449" y="3577975"/>
            <a:ext cx="1283717" cy="8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653891" y="513755"/>
            <a:ext cx="4671060" cy="58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650"/>
              <a:buFont typeface="Merriweather"/>
              <a:buNone/>
            </a:pPr>
            <a:r>
              <a:rPr lang="en-US" sz="36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Épicas del Proyecto</a:t>
            </a:r>
            <a:endParaRPr sz="3650" b="0" i="0" u="none" strike="noStrike" cap="none"/>
          </a:p>
        </p:txBody>
      </p:sp>
      <p:sp>
        <p:nvSpPr>
          <p:cNvPr id="171" name="Google Shape;171;p20"/>
          <p:cNvSpPr/>
          <p:nvPr/>
        </p:nvSpPr>
        <p:spPr>
          <a:xfrm>
            <a:off x="653891" y="1751290"/>
            <a:ext cx="4316254" cy="1977271"/>
          </a:xfrm>
          <a:prstGeom prst="roundRect">
            <a:avLst>
              <a:gd name="adj" fmla="val 55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653891" y="1728430"/>
            <a:ext cx="4316254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531805" y="1471136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2699921" y="1611273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1750" b="0" i="0" u="none" strike="noStrike" cap="none"/>
          </a:p>
        </p:txBody>
      </p:sp>
      <p:sp>
        <p:nvSpPr>
          <p:cNvPr id="175" name="Google Shape;175;p20"/>
          <p:cNvSpPr/>
          <p:nvPr/>
        </p:nvSpPr>
        <p:spPr>
          <a:xfrm>
            <a:off x="863560" y="2218373"/>
            <a:ext cx="2335530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Gestión de Usuarios</a:t>
            </a:r>
            <a:endParaRPr sz="1800" b="0" i="0" u="none" strike="noStrike" cap="none"/>
          </a:p>
        </p:txBody>
      </p:sp>
      <p:sp>
        <p:nvSpPr>
          <p:cNvPr id="176" name="Google Shape;176;p20"/>
          <p:cNvSpPr/>
          <p:nvPr/>
        </p:nvSpPr>
        <p:spPr>
          <a:xfrm>
            <a:off x="863560" y="2622352"/>
            <a:ext cx="3896916" cy="89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Registro con RUT, autenticación y roles diferenciados para estudiantes, profesores y locales.</a:t>
            </a:r>
            <a:endParaRPr sz="1450" b="0" i="0" u="none" strike="noStrike" cap="none"/>
          </a:p>
        </p:txBody>
      </p:sp>
      <p:sp>
        <p:nvSpPr>
          <p:cNvPr id="177" name="Google Shape;177;p20"/>
          <p:cNvSpPr/>
          <p:nvPr/>
        </p:nvSpPr>
        <p:spPr>
          <a:xfrm>
            <a:off x="5156954" y="1751290"/>
            <a:ext cx="4316373" cy="1977271"/>
          </a:xfrm>
          <a:prstGeom prst="roundRect">
            <a:avLst>
              <a:gd name="adj" fmla="val 55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5156954" y="1728430"/>
            <a:ext cx="4316373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7034867" y="1471136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202984" y="1611273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1750" b="0" i="0" u="none" strike="noStrike" cap="none"/>
          </a:p>
        </p:txBody>
      </p:sp>
      <p:sp>
        <p:nvSpPr>
          <p:cNvPr id="181" name="Google Shape;181;p20"/>
          <p:cNvSpPr/>
          <p:nvPr/>
        </p:nvSpPr>
        <p:spPr>
          <a:xfrm>
            <a:off x="5366623" y="2218373"/>
            <a:ext cx="2599968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Visualización de Menú</a:t>
            </a:r>
            <a:endParaRPr sz="1800" b="0" i="0" u="none" strike="noStrike" cap="none"/>
          </a:p>
        </p:txBody>
      </p:sp>
      <p:sp>
        <p:nvSpPr>
          <p:cNvPr id="182" name="Google Shape;182;p20"/>
          <p:cNvSpPr/>
          <p:nvPr/>
        </p:nvSpPr>
        <p:spPr>
          <a:xfrm>
            <a:off x="5366623" y="2622352"/>
            <a:ext cx="3897035" cy="59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Catálogo de productos con filtros, búsqueda y detalles de cada ítem.</a:t>
            </a:r>
            <a:endParaRPr sz="1450" b="0" i="0" u="none" strike="noStrike" cap="none"/>
          </a:p>
        </p:txBody>
      </p:sp>
      <p:sp>
        <p:nvSpPr>
          <p:cNvPr id="183" name="Google Shape;183;p20"/>
          <p:cNvSpPr/>
          <p:nvPr/>
        </p:nvSpPr>
        <p:spPr>
          <a:xfrm>
            <a:off x="9660136" y="1751290"/>
            <a:ext cx="4316373" cy="1977271"/>
          </a:xfrm>
          <a:prstGeom prst="roundRect">
            <a:avLst>
              <a:gd name="adj" fmla="val 55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9660136" y="1728430"/>
            <a:ext cx="4316373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1538049" y="1471136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1706165" y="1611273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1750" b="0" i="0" u="none" strike="noStrike" cap="none"/>
          </a:p>
        </p:txBody>
      </p:sp>
      <p:sp>
        <p:nvSpPr>
          <p:cNvPr id="187" name="Google Shape;187;p20"/>
          <p:cNvSpPr/>
          <p:nvPr/>
        </p:nvSpPr>
        <p:spPr>
          <a:xfrm>
            <a:off x="9869805" y="2218373"/>
            <a:ext cx="2335530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 de Pedidos</a:t>
            </a:r>
            <a:endParaRPr sz="1800" b="0" i="0" u="none" strike="noStrike" cap="none"/>
          </a:p>
        </p:txBody>
      </p:sp>
      <p:sp>
        <p:nvSpPr>
          <p:cNvPr id="188" name="Google Shape;188;p20"/>
          <p:cNvSpPr/>
          <p:nvPr/>
        </p:nvSpPr>
        <p:spPr>
          <a:xfrm>
            <a:off x="9869805" y="2622352"/>
            <a:ext cx="3897035" cy="59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Carrito de compras, programación de retiro y pedidos frecuentes.</a:t>
            </a:r>
            <a:endParaRPr sz="1450" b="0" i="0" u="none" strike="noStrike" cap="none"/>
          </a:p>
        </p:txBody>
      </p:sp>
      <p:sp>
        <p:nvSpPr>
          <p:cNvPr id="189" name="Google Shape;189;p20"/>
          <p:cNvSpPr/>
          <p:nvPr/>
        </p:nvSpPr>
        <p:spPr>
          <a:xfrm>
            <a:off x="653891" y="4195524"/>
            <a:ext cx="4316254" cy="1678424"/>
          </a:xfrm>
          <a:prstGeom prst="roundRect">
            <a:avLst>
              <a:gd name="adj" fmla="val 653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653891" y="4172664"/>
            <a:ext cx="4316254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2531805" y="3915370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699921" y="4055507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1750" b="0" i="0" u="none" strike="noStrike" cap="none"/>
          </a:p>
        </p:txBody>
      </p:sp>
      <p:sp>
        <p:nvSpPr>
          <p:cNvPr id="193" name="Google Shape;193;p20"/>
          <p:cNvSpPr/>
          <p:nvPr/>
        </p:nvSpPr>
        <p:spPr>
          <a:xfrm>
            <a:off x="863560" y="4662607"/>
            <a:ext cx="2335530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Gestión de Stock</a:t>
            </a:r>
            <a:endParaRPr sz="1800" b="0" i="0" u="none" strike="noStrike" cap="none"/>
          </a:p>
        </p:txBody>
      </p:sp>
      <p:sp>
        <p:nvSpPr>
          <p:cNvPr id="194" name="Google Shape;194;p20"/>
          <p:cNvSpPr/>
          <p:nvPr/>
        </p:nvSpPr>
        <p:spPr>
          <a:xfrm>
            <a:off x="863560" y="5066586"/>
            <a:ext cx="3896916" cy="59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Actualización en tiempo real y notificaciones de bajo stock.</a:t>
            </a:r>
            <a:endParaRPr sz="1450" b="0" i="0" u="none" strike="noStrike" cap="none"/>
          </a:p>
        </p:txBody>
      </p:sp>
      <p:sp>
        <p:nvSpPr>
          <p:cNvPr id="195" name="Google Shape;195;p20"/>
          <p:cNvSpPr/>
          <p:nvPr/>
        </p:nvSpPr>
        <p:spPr>
          <a:xfrm>
            <a:off x="5156954" y="4195524"/>
            <a:ext cx="4316373" cy="1678424"/>
          </a:xfrm>
          <a:prstGeom prst="roundRect">
            <a:avLst>
              <a:gd name="adj" fmla="val 653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156954" y="4172664"/>
            <a:ext cx="4316373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7034867" y="3915370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202984" y="4055507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1750" b="0" i="0" u="none" strike="noStrike" cap="none"/>
          </a:p>
        </p:txBody>
      </p:sp>
      <p:sp>
        <p:nvSpPr>
          <p:cNvPr id="199" name="Google Shape;199;p20"/>
          <p:cNvSpPr/>
          <p:nvPr/>
        </p:nvSpPr>
        <p:spPr>
          <a:xfrm>
            <a:off x="5366623" y="4662607"/>
            <a:ext cx="2406729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Integración de Pagos</a:t>
            </a:r>
            <a:endParaRPr sz="1800" b="0" i="0" u="none" strike="noStrike" cap="none"/>
          </a:p>
        </p:txBody>
      </p:sp>
      <p:sp>
        <p:nvSpPr>
          <p:cNvPr id="200" name="Google Shape;200;p20"/>
          <p:cNvSpPr/>
          <p:nvPr/>
        </p:nvSpPr>
        <p:spPr>
          <a:xfrm>
            <a:off x="5366623" y="5066586"/>
            <a:ext cx="3897035" cy="59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Soporte para JUNAEB y otros métodos de pago en línea.</a:t>
            </a:r>
            <a:endParaRPr sz="1450" b="0" i="0" u="none" strike="noStrike" cap="none"/>
          </a:p>
        </p:txBody>
      </p:sp>
      <p:sp>
        <p:nvSpPr>
          <p:cNvPr id="201" name="Google Shape;201;p20"/>
          <p:cNvSpPr/>
          <p:nvPr/>
        </p:nvSpPr>
        <p:spPr>
          <a:xfrm>
            <a:off x="9660136" y="4195524"/>
            <a:ext cx="4316373" cy="1678424"/>
          </a:xfrm>
          <a:prstGeom prst="roundRect">
            <a:avLst>
              <a:gd name="adj" fmla="val 653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9660136" y="4172664"/>
            <a:ext cx="4316373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11538049" y="3915370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11706165" y="4055507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1750" b="0" i="0" u="none" strike="noStrike" cap="none"/>
          </a:p>
        </p:txBody>
      </p:sp>
      <p:sp>
        <p:nvSpPr>
          <p:cNvPr id="205" name="Google Shape;205;p20"/>
          <p:cNvSpPr/>
          <p:nvPr/>
        </p:nvSpPr>
        <p:spPr>
          <a:xfrm>
            <a:off x="9869805" y="4662607"/>
            <a:ext cx="2335530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Notificaciones</a:t>
            </a:r>
            <a:endParaRPr sz="1800" b="0" i="0" u="none" strike="noStrike" cap="none"/>
          </a:p>
        </p:txBody>
      </p:sp>
      <p:sp>
        <p:nvSpPr>
          <p:cNvPr id="206" name="Google Shape;206;p20"/>
          <p:cNvSpPr/>
          <p:nvPr/>
        </p:nvSpPr>
        <p:spPr>
          <a:xfrm>
            <a:off x="9869805" y="5066586"/>
            <a:ext cx="3897035" cy="59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Confirmaciones por correo, códigos QR y alertas de estado.</a:t>
            </a:r>
            <a:endParaRPr sz="1450" b="0" i="0" u="none" strike="noStrike" cap="none"/>
          </a:p>
        </p:txBody>
      </p:sp>
      <p:sp>
        <p:nvSpPr>
          <p:cNvPr id="207" name="Google Shape;207;p20"/>
          <p:cNvSpPr/>
          <p:nvPr/>
        </p:nvSpPr>
        <p:spPr>
          <a:xfrm>
            <a:off x="653891" y="6340912"/>
            <a:ext cx="13322618" cy="1379577"/>
          </a:xfrm>
          <a:prstGeom prst="roundRect">
            <a:avLst>
              <a:gd name="adj" fmla="val 795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653891" y="6318052"/>
            <a:ext cx="13322618" cy="91440"/>
          </a:xfrm>
          <a:prstGeom prst="roundRect">
            <a:avLst>
              <a:gd name="adj" fmla="val 8582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034986" y="6060758"/>
            <a:ext cx="560427" cy="560427"/>
          </a:xfrm>
          <a:prstGeom prst="roundRect">
            <a:avLst>
              <a:gd name="adj" fmla="val 163161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7203103" y="6200894"/>
            <a:ext cx="224195" cy="28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 sz="1750" b="0" i="0" u="none" strike="noStrike" cap="none"/>
          </a:p>
        </p:txBody>
      </p:sp>
      <p:sp>
        <p:nvSpPr>
          <p:cNvPr id="211" name="Google Shape;211;p20"/>
          <p:cNvSpPr/>
          <p:nvPr/>
        </p:nvSpPr>
        <p:spPr>
          <a:xfrm>
            <a:off x="863560" y="6807994"/>
            <a:ext cx="2335530" cy="29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800"/>
              <a:buFont typeface="Merriweather"/>
              <a:buNone/>
            </a:pPr>
            <a:r>
              <a:rPr lang="en-US" sz="180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Administración</a:t>
            </a:r>
            <a:endParaRPr sz="1800" b="0" i="0" u="none" strike="noStrike" cap="none"/>
          </a:p>
        </p:txBody>
      </p:sp>
      <p:sp>
        <p:nvSpPr>
          <p:cNvPr id="212" name="Google Shape;212;p20"/>
          <p:cNvSpPr/>
          <p:nvPr/>
        </p:nvSpPr>
        <p:spPr>
          <a:xfrm>
            <a:off x="863560" y="7211973"/>
            <a:ext cx="12903279" cy="29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lang="en-US" sz="14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Panel para locales con gestión de pedidos, stock y reportes.</a:t>
            </a:r>
            <a:endParaRPr sz="1450" b="0" i="0" u="none" strike="noStrike" cap="none"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13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42236" y="120730"/>
            <a:ext cx="8444270" cy="66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4150"/>
              <a:buFont typeface="Merriweather"/>
              <a:buNone/>
            </a:pPr>
            <a:r>
              <a:rPr lang="en-US" sz="41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Historias</a:t>
            </a:r>
            <a:r>
              <a:rPr lang="en-US" sz="4150" b="1" i="0" u="none" strike="noStrike" cap="none" dirty="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lang="en-US" sz="41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Usuario</a:t>
            </a:r>
            <a:r>
              <a:rPr lang="en-US" sz="4150" b="1" i="0" u="none" strike="noStrike" cap="none" dirty="0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4150" b="1" i="0" u="none" strike="noStrike" cap="none" dirty="0" err="1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Prioritarias</a:t>
            </a:r>
            <a:endParaRPr sz="4150" b="0" i="0" u="none" strike="noStrike" cap="none" dirty="0"/>
          </a:p>
        </p:txBody>
      </p:sp>
      <p:sp>
        <p:nvSpPr>
          <p:cNvPr id="220" name="Google Shape;220;p21"/>
          <p:cNvSpPr/>
          <p:nvPr/>
        </p:nvSpPr>
        <p:spPr>
          <a:xfrm>
            <a:off x="742236" y="1670090"/>
            <a:ext cx="6466880" cy="2424589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961906" y="1889760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928" y="2028944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961906" y="2738080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lang="en-US" sz="20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Registro con RUT</a:t>
            </a:r>
            <a:endParaRPr sz="2050" b="0" i="0" u="none" strike="noStrike" cap="none"/>
          </a:p>
        </p:txBody>
      </p:sp>
      <p:sp>
        <p:nvSpPr>
          <p:cNvPr id="224" name="Google Shape;224;p21"/>
          <p:cNvSpPr/>
          <p:nvPr/>
        </p:nvSpPr>
        <p:spPr>
          <a:xfrm>
            <a:off x="961906" y="3196590"/>
            <a:ext cx="6027539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lang="en-US" sz="16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Como estudiante/profesor quiero registrarme con mi RUT y correo institucional para acceder a la aplicación.</a:t>
            </a:r>
            <a:endParaRPr sz="1650" b="0" i="0" u="none" strike="noStrike" cap="none"/>
          </a:p>
        </p:txBody>
      </p:sp>
      <p:sp>
        <p:nvSpPr>
          <p:cNvPr id="225" name="Google Shape;225;p21"/>
          <p:cNvSpPr/>
          <p:nvPr/>
        </p:nvSpPr>
        <p:spPr>
          <a:xfrm>
            <a:off x="7421166" y="1670090"/>
            <a:ext cx="6466999" cy="2424589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7640836" y="1889760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5858" y="2028944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/>
          <p:nvPr/>
        </p:nvSpPr>
        <p:spPr>
          <a:xfrm>
            <a:off x="7640836" y="2738080"/>
            <a:ext cx="2897624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lang="en-US" sz="20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Catálogo de Productos</a:t>
            </a:r>
            <a:endParaRPr sz="2050" b="0" i="0" u="none" strike="noStrike" cap="none"/>
          </a:p>
        </p:txBody>
      </p:sp>
      <p:sp>
        <p:nvSpPr>
          <p:cNvPr id="229" name="Google Shape;229;p21"/>
          <p:cNvSpPr/>
          <p:nvPr/>
        </p:nvSpPr>
        <p:spPr>
          <a:xfrm>
            <a:off x="7640836" y="3196590"/>
            <a:ext cx="6027658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lang="en-US" sz="16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Como usuario quiero ver un listado de productos disponibles para decidir qué comprar.</a:t>
            </a:r>
            <a:endParaRPr sz="1650" b="0" i="0" u="none" strike="noStrike" cap="none"/>
          </a:p>
        </p:txBody>
      </p:sp>
      <p:sp>
        <p:nvSpPr>
          <p:cNvPr id="230" name="Google Shape;230;p21"/>
          <p:cNvSpPr/>
          <p:nvPr/>
        </p:nvSpPr>
        <p:spPr>
          <a:xfrm>
            <a:off x="742236" y="4306729"/>
            <a:ext cx="6466880" cy="2424589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961906" y="4526399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6928" y="4665583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/>
          <p:nvPr/>
        </p:nvSpPr>
        <p:spPr>
          <a:xfrm>
            <a:off x="961906" y="5374719"/>
            <a:ext cx="3080266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lang="en-US" sz="20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Carrito y Hora de Retiro</a:t>
            </a:r>
            <a:endParaRPr sz="2050" b="0" i="0" u="none" strike="noStrike" cap="none"/>
          </a:p>
        </p:txBody>
      </p:sp>
      <p:sp>
        <p:nvSpPr>
          <p:cNvPr id="234" name="Google Shape;234;p21"/>
          <p:cNvSpPr/>
          <p:nvPr/>
        </p:nvSpPr>
        <p:spPr>
          <a:xfrm>
            <a:off x="961906" y="5833229"/>
            <a:ext cx="6027539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lang="en-US" sz="16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Como usuario quiero agregar productos y definir la hora de retiro para organizarme entre clases.</a:t>
            </a:r>
            <a:endParaRPr sz="1650" b="0" i="0" u="none" strike="noStrike" cap="none"/>
          </a:p>
        </p:txBody>
      </p:sp>
      <p:sp>
        <p:nvSpPr>
          <p:cNvPr id="235" name="Google Shape;235;p21"/>
          <p:cNvSpPr/>
          <p:nvPr/>
        </p:nvSpPr>
        <p:spPr>
          <a:xfrm>
            <a:off x="7421166" y="4306729"/>
            <a:ext cx="6466999" cy="2424589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9525" cap="flat" cmpd="sng">
            <a:solidFill>
              <a:srgbClr val="E5BE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7640836" y="4526399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FFAD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5858" y="4665583"/>
            <a:ext cx="286226" cy="35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7640836" y="5374719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050"/>
              <a:buFont typeface="Merriweather"/>
              <a:buNone/>
            </a:pPr>
            <a:r>
              <a:rPr lang="en-US" sz="2050" b="1" i="0" u="none" strike="noStrike" cap="non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Pago con JUNAEB</a:t>
            </a:r>
            <a:endParaRPr sz="2050" b="0" i="0" u="none" strike="noStrike" cap="none"/>
          </a:p>
        </p:txBody>
      </p:sp>
      <p:sp>
        <p:nvSpPr>
          <p:cNvPr id="239" name="Google Shape;239;p21"/>
          <p:cNvSpPr/>
          <p:nvPr/>
        </p:nvSpPr>
        <p:spPr>
          <a:xfrm>
            <a:off x="7640836" y="5833229"/>
            <a:ext cx="6027658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lang="en-US" sz="16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Como estudiante quiero pagar con mi tarjeta JUNAEB usando RUT y clave dinámica.</a:t>
            </a:r>
            <a:endParaRPr sz="1650" b="0" i="0" u="none" strike="noStrike" cap="none"/>
          </a:p>
        </p:txBody>
      </p:sp>
      <p:sp>
        <p:nvSpPr>
          <p:cNvPr id="240" name="Google Shape;240;p21"/>
          <p:cNvSpPr/>
          <p:nvPr/>
        </p:nvSpPr>
        <p:spPr>
          <a:xfrm>
            <a:off x="742236" y="6969919"/>
            <a:ext cx="13145929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650"/>
              <a:buFont typeface="Open Sans"/>
              <a:buNone/>
            </a:pPr>
            <a:r>
              <a:rPr lang="en-US" sz="1650" b="0" i="0" u="none" strike="noStrike" cap="non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Estas historias fueron priorizadas como "Must Have" según el método MoSCoW, representando la funcionalidad mínima viable del producto.</a:t>
            </a:r>
            <a:endParaRPr sz="1650" b="0" i="0" u="none" strike="noStrike" cap="none"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9131" y="7277100"/>
            <a:ext cx="2581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Personalizado</PresentationFormat>
  <Paragraphs>165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Calibri</vt:lpstr>
      <vt:lpstr>Open Sans</vt:lpstr>
      <vt:lpstr>Merriweather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victormunoz1704@gmail.com</cp:lastModifiedBy>
  <cp:revision>2</cp:revision>
  <dcterms:modified xsi:type="dcterms:W3CDTF">2025-10-18T00:06:51Z</dcterms:modified>
</cp:coreProperties>
</file>